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9"/>
  </p:notesMasterIdLst>
  <p:sldIdLst>
    <p:sldId id="257" r:id="rId2"/>
    <p:sldId id="354" r:id="rId3"/>
    <p:sldId id="467" r:id="rId4"/>
    <p:sldId id="457" r:id="rId5"/>
    <p:sldId id="468" r:id="rId6"/>
    <p:sldId id="363" r:id="rId7"/>
    <p:sldId id="365" r:id="rId8"/>
    <p:sldId id="366" r:id="rId9"/>
    <p:sldId id="368" r:id="rId10"/>
    <p:sldId id="364" r:id="rId11"/>
    <p:sldId id="367" r:id="rId12"/>
    <p:sldId id="369" r:id="rId13"/>
    <p:sldId id="370" r:id="rId14"/>
    <p:sldId id="359" r:id="rId15"/>
    <p:sldId id="1098" r:id="rId16"/>
    <p:sldId id="314" r:id="rId17"/>
    <p:sldId id="358" r:id="rId18"/>
  </p:sldIdLst>
  <p:sldSz cx="12192000" cy="6858000"/>
  <p:notesSz cx="6858000" cy="9144000"/>
  <p:embeddedFontLst>
    <p:embeddedFont>
      <p:font typeface="Futura PT Demi" panose="020B0604020202020204" charset="-52"/>
      <p:regular r:id="rId20"/>
      <p: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60"/>
  </p:normalViewPr>
  <p:slideViewPr>
    <p:cSldViewPr showGuides="1">
      <p:cViewPr varScale="1">
        <p:scale>
          <a:sx n="150" d="100"/>
          <a:sy n="150" d="100"/>
        </p:scale>
        <p:origin x="648" y="108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6E8243-1FC8-401C-853E-DC0E074FDA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785C474-B09F-456E-89B8-EA1EB6A1B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5C54B6-C4B9-4FFA-84BE-5EDCE37B457D}" type="datetimeFigureOut">
              <a:rPr lang="ru-RU" altLang="ru-RU"/>
              <a:pPr>
                <a:defRPr/>
              </a:pPr>
              <a:t>27.11.2024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3906C03-08B3-4496-B4CA-DA84B45B075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787FB279-E733-46D3-89D7-DCC38A3459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38017052-09B2-4B14-8A97-30E5995666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B72A676-4DD9-4A35-9B2B-EB3A3A2203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FB762F-F52C-4AEE-97AC-7525237F8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79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09BBC5B5-D823-4ED7-B3A9-5923435B3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A1376F09-C422-47AB-A7D7-FEFD38838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Может здесь еще написать про участие в разработке коллекций ЕК ЦОР, ФЦИОР и т.д.?</a:t>
            </a:r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A6A05C0E-817A-46CD-9DC5-8A7003981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DA8192-E6AD-40AB-A72F-D3F80D849E16}" type="slidenum">
              <a:rPr lang="ru-RU" altLang="ru-RU" smtClean="0">
                <a:cs typeface="Arial" panose="020B0604020202020204" pitchFamily="34" charset="0"/>
              </a:rPr>
              <a:pPr/>
              <a:t>2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7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95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6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34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26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44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12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63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B762F-F52C-4AEE-97AC-7525237F8223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68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EB4C2D1-A7ED-4215-BC0F-E6CD4376E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6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64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432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46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386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6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017A108-8817-41D8-968A-CFA7E68A94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82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940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976C511-1A4A-46D0-B55C-A5173594A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94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64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170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6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93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25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BB66E5B-B473-4DA7-A776-C2808C11F6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75AA3F7C-F5A6-4E5E-B392-CB3FC3FCB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C91089E3-860E-4ADF-A9D7-FFFB0BB06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43" r:id="rId3"/>
    <p:sldLayoutId id="2147483855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gif"/><Relationship Id="rId4" Type="http://schemas.openxmlformats.org/officeDocument/2006/relationships/hyperlink" Target="https://vk.com/obrazovanie1c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20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bin"/><Relationship Id="rId2" Type="http://schemas.openxmlformats.org/officeDocument/2006/relationships/hyperlink" Target="https://rutube.ru/video/dd2e0bd7d8f3132916ef0ae12d89e52a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5D99C543-3654-48E1-9AC5-21E7E17B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503363"/>
            <a:ext cx="6119813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Дистанционная работа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с неуспевающими детьми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4000" spc="100" dirty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в системе «1С:Образование»</a:t>
            </a:r>
          </a:p>
        </p:txBody>
      </p:sp>
      <p:sp>
        <p:nvSpPr>
          <p:cNvPr id="6149" name="Прямоугольник 8">
            <a:extLst>
              <a:ext uri="{FF2B5EF4-FFF2-40B4-BE49-F238E27FC236}">
                <a16:creationId xmlns:a16="http://schemas.microsoft.com/office/drawing/2014/main" id="{4097DEBB-74B6-47C7-8F8C-562C2CBD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063CA0D2-676D-4E81-9665-47999245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5589588"/>
            <a:ext cx="338437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Рахимова Светлана Ривнеровна, учитель русского языка и литературы МАОУ СОШУИП № 7, </a:t>
            </a:r>
            <a:r>
              <a:rPr lang="en-US" altLang="ru-RU" sz="1600" dirty="0">
                <a:solidFill>
                  <a:srgbClr val="1C1C1C"/>
                </a:solidFill>
              </a:rPr>
              <a:t>teacher@rahimova-7.ru</a:t>
            </a:r>
            <a:endParaRPr lang="ru-RU" altLang="ru-RU" sz="1600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Основные направления и виды деятельности по преодолению школьной неуспеваемости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916832"/>
            <a:ext cx="10924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1. Выявление возможных причин низкой успеваемости и качества ЗУН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учащихся.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2. Принятие комплексных мер, направленных на повышение успеваемости учащихся и качества ЗУН учащихся через: внеурочную деятельность,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работу с родителями, работу учителя-предметника, воспитательную работу в школе.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612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Педагогические технологии устранения </a:t>
            </a:r>
            <a:r>
              <a:rPr lang="ru-RU" dirty="0" err="1"/>
              <a:t>неуспешности</a:t>
            </a:r>
            <a:r>
              <a:rPr lang="ru-RU" dirty="0"/>
              <a:t>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9160" y="2420888"/>
            <a:ext cx="1092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-   «педагогика сотрудничества»;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/>
              <a:t>концепция оптимизации обучения академика РАО Ю. К. Бабанского;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dirty="0"/>
              <a:t>адаптивная система обучения А. С. Границкой и др.</a:t>
            </a:r>
          </a:p>
        </p:txBody>
      </p:sp>
    </p:spTree>
    <p:extLst>
      <p:ext uri="{BB962C8B-B14F-4D97-AF65-F5344CB8AC3E}">
        <p14:creationId xmlns:p14="http://schemas.microsoft.com/office/powerpoint/2010/main" val="421484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Особенности работы с неуспевающими учащимися с помощью системы «1С:Образование»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844824"/>
            <a:ext cx="10924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1 группа</a:t>
            </a:r>
            <a:r>
              <a:rPr lang="ru-RU" sz="2400" dirty="0"/>
              <a:t>. Низкое качество мыслительной деятельности сочетается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с положительным отношением к учению.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</a:t>
            </a:r>
            <a:r>
              <a:rPr lang="ru-RU" sz="2400" b="1" dirty="0"/>
              <a:t>Задача учителя </a:t>
            </a:r>
            <a:r>
              <a:rPr lang="ru-RU" sz="2400" dirty="0"/>
              <a:t>- научить учиться.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               Разработка (подбор) заданий на формирование познавательных процессов.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752" r="1090" b="16307"/>
          <a:stretch/>
        </p:blipFill>
        <p:spPr>
          <a:xfrm>
            <a:off x="699280" y="4437112"/>
            <a:ext cx="108012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5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Особенности работы с неуспевающими учащимися с помощью системы «1С:Образование»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704" y="1485181"/>
            <a:ext cx="109245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2 группа</a:t>
            </a:r>
            <a:r>
              <a:rPr lang="ru-RU" sz="2400" dirty="0"/>
              <a:t>. Высокое качество мыслительной деятельности в паре с отрицательным отношением к учению.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/>
              <a:t>3 группа</a:t>
            </a:r>
            <a:r>
              <a:rPr lang="ru-RU" sz="2400" dirty="0"/>
              <a:t>. Низкое качество мыслительной деятельности сочетается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с отрицательным отношением к учению.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</a:t>
            </a:r>
            <a:r>
              <a:rPr lang="ru-RU" sz="2400" b="1" dirty="0"/>
              <a:t>Задача учителя</a:t>
            </a:r>
            <a:r>
              <a:rPr lang="ru-RU" sz="24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– поддерживать уверенность учащихся в собственных силах, вырабатывая позитивную самооценку.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                 Использование интерактивных уроков. 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                  Изменение системы оценивания.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7752" r="1090" b="16307"/>
          <a:stretch/>
        </p:blipFill>
        <p:spPr>
          <a:xfrm>
            <a:off x="697008" y="5578379"/>
            <a:ext cx="1360784" cy="9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572" y="259370"/>
            <a:ext cx="9410700" cy="1081087"/>
          </a:xfrm>
        </p:spPr>
        <p:txBody>
          <a:bodyPr/>
          <a:lstStyle/>
          <a:p>
            <a:r>
              <a:rPr lang="ru-RU" dirty="0"/>
              <a:t>Возможности системы «1С:Образование» для работы с неуспевающими детьми (в </a:t>
            </a:r>
            <a:r>
              <a:rPr lang="ru-RU" dirty="0" err="1"/>
              <a:t>т.ч</a:t>
            </a:r>
            <a:r>
              <a:rPr lang="ru-RU" dirty="0"/>
              <a:t>. в дистанционном формате)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9776" y="184062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752" r="1090" b="16307"/>
          <a:stretch/>
        </p:blipFill>
        <p:spPr>
          <a:xfrm>
            <a:off x="935832" y="2146847"/>
            <a:ext cx="1491183" cy="9941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8153" y="2174270"/>
            <a:ext cx="86084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организация индивидуального онлайн занятия </a:t>
            </a:r>
          </a:p>
          <a:p>
            <a:endParaRPr lang="ru-RU" sz="2400" dirty="0"/>
          </a:p>
          <a:p>
            <a:endParaRPr lang="ru-RU" sz="2400" dirty="0"/>
          </a:p>
          <a:p>
            <a:pPr algn="just"/>
            <a:r>
              <a:rPr lang="ru-RU" sz="2400" dirty="0"/>
              <a:t>разработка образовательного маршрута ученика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наличие разнообразного верифицированного контента в Цифровой библиотеке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0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1504" y="592757"/>
            <a:ext cx="7987030" cy="1308581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5AF599-65F5-40A6-B36F-5B8EC58D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17411" name="Текст 4">
            <a:extLst>
              <a:ext uri="{FF2B5EF4-FFF2-40B4-BE49-F238E27FC236}">
                <a16:creationId xmlns:a16="http://schemas.microsoft.com/office/drawing/2014/main" id="{21A9207C-CAE2-489E-BD3A-05068BA16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</a:pPr>
            <a:endParaRPr lang="ru-RU" altLang="ru-RU" dirty="0">
              <a:solidFill>
                <a:srgbClr val="1C1C1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>
            <a:extLst>
              <a:ext uri="{FF2B5EF4-FFF2-40B4-BE49-F238E27FC236}">
                <a16:creationId xmlns:a16="http://schemas.microsoft.com/office/drawing/2014/main" id="{C6B9B0CA-C888-4F80-8B6A-00C5693D0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6275" y="406400"/>
            <a:ext cx="6645275" cy="820738"/>
          </a:xfrm>
        </p:spPr>
        <p:txBody>
          <a:bodyPr/>
          <a:lstStyle/>
          <a:p>
            <a:pPr>
              <a:defRPr/>
            </a:pPr>
            <a:r>
              <a:rPr lang="ru-RU" altLang="ru-RU" sz="2666" dirty="0"/>
              <a:t>Разработка верифицированного контента и программ для школьного образования  с 1996 г.</a:t>
            </a:r>
          </a:p>
        </p:txBody>
      </p:sp>
      <p:sp>
        <p:nvSpPr>
          <p:cNvPr id="9219" name="object 4">
            <a:extLst>
              <a:ext uri="{FF2B5EF4-FFF2-40B4-BE49-F238E27FC236}">
                <a16:creationId xmlns:a16="http://schemas.microsoft.com/office/drawing/2014/main" id="{CB826178-97D8-4E6B-BF3B-84DB1D071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598613"/>
            <a:ext cx="70580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518" rIns="0" bIns="0">
            <a:spAutoFit/>
          </a:bodyPr>
          <a:lstStyle>
            <a:lvl1pPr marL="363538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363538" indent="-3429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lvl="1"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Уникальная «Библиотека цифровых учебных материалов» с десятками тысяч ресурсов по школьным предметам, платформа автоматизации и управления учебным процессом «1С:Образование», портал для учителей «1С:Урок». </a:t>
            </a:r>
          </a:p>
          <a:p>
            <a:pPr>
              <a:spcBef>
                <a:spcPts val="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Издательство «1С-Паблишинг» входит в перечень допущенных к использованию в общеобразовательных организациях России </a:t>
            </a:r>
            <a:r>
              <a:rPr lang="en-US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приказ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 РФ №699</a:t>
            </a:r>
            <a:r>
              <a:rPr lang="en-US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многократно участвовало в гос. проектах с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Минобрнауки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НФПК, в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т.ч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. ЕК ЦОР, ФЦИОР, МЭШ,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Маркетплейс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, Витрина ЭОР МО и др.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Регистрация в реестре российского ПО, в Роспатенте, экспертиза Навигатора образования АСИ и </a:t>
            </a:r>
            <a:r>
              <a:rPr lang="ru-RU" altLang="ru-RU" sz="15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15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Контент ориентирован на реализацию ФГОС, апробация в реальном учебном процессе.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Сотрудничество с ведущими авторами-методистами: кандидатами и докторами наук, авторами учебников, действующими педагогами с многолетним стажем, экспертами из МГУ, МПГУ, МГТУ, МГОУ, учителями школ и др. </a:t>
            </a:r>
          </a:p>
          <a:p>
            <a:pPr>
              <a:spcBef>
                <a:spcPts val="1600"/>
              </a:spcBef>
              <a:buClr>
                <a:srgbClr val="F9121A"/>
              </a:buClr>
              <a:buFont typeface="Wingdings" panose="05000000000000000000" pitchFamily="2" charset="2"/>
              <a:buChar char="ü"/>
            </a:pPr>
            <a:r>
              <a:rPr lang="ru-RU" altLang="ru-RU" sz="1500" dirty="0">
                <a:cs typeface="Times New Roman" panose="02020603050405020304" pitchFamily="18" charset="0"/>
              </a:rPr>
              <a:t>Регулярное обучение педагогов и курсы повышения квалификации педагогов и обучение студентов </a:t>
            </a:r>
            <a:r>
              <a:rPr lang="ru-RU" altLang="ru-RU" sz="1500" dirty="0" err="1">
                <a:cs typeface="Times New Roman" panose="02020603050405020304" pitchFamily="18" charset="0"/>
              </a:rPr>
              <a:t>пед</a:t>
            </a:r>
            <a:r>
              <a:rPr lang="ru-RU" altLang="ru-RU" sz="1500" dirty="0">
                <a:cs typeface="Times New Roman" panose="02020603050405020304" pitchFamily="18" charset="0"/>
              </a:rPr>
              <a:t>. факультетов в МПГУ, ГУ ВШЭ, ОЦ «Сириус» и др.</a:t>
            </a:r>
          </a:p>
        </p:txBody>
      </p:sp>
      <p:pic>
        <p:nvPicPr>
          <p:cNvPr id="9220" name="Picture 2" descr="https://minjust.consultant.ru/files/20107/preview/1">
            <a:extLst>
              <a:ext uri="{FF2B5EF4-FFF2-40B4-BE49-F238E27FC236}">
                <a16:creationId xmlns:a16="http://schemas.microsoft.com/office/drawing/2014/main" id="{29914F26-8260-4330-AA11-061A9891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55788"/>
            <a:ext cx="2978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CC1DC928-37CF-4577-A48E-488F62FE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700338"/>
            <a:ext cx="24193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Data\04. Продвижение\2020-Навигатор образования\Навигатор образования_скриншот.png">
            <a:extLst>
              <a:ext uri="{FF2B5EF4-FFF2-40B4-BE49-F238E27FC236}">
                <a16:creationId xmlns:a16="http://schemas.microsoft.com/office/drawing/2014/main" id="{85E24064-BE86-4856-B28B-D374B7DA0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4087813"/>
            <a:ext cx="33178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Цифровая библиотека системы «1С:Образования»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636" y="1495094"/>
            <a:ext cx="3866401" cy="3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5228064" y="1678241"/>
            <a:ext cx="6744948" cy="41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/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/>
            </a:br>
            <a:r>
              <a:rPr lang="ru-RU" altLang="ru-RU" dirty="0"/>
              <a:t>(приказ Минобрнауки РФ №699 от 09.06.16, ст.18 №273-ФЗ)</a:t>
            </a:r>
            <a:endParaRPr lang="en-US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8011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solidFill>
                  <a:schemeClr val="tx1"/>
                </a:solidFill>
                <a:latin typeface="Futura PT Demi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840252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лекции,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552" y="238596"/>
            <a:ext cx="9410700" cy="1081087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solidFill>
                  <a:schemeClr val="tx1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Структурированные учебные курсы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endParaRPr lang="ru-RU" altLang="ru-RU" sz="2199" dirty="0"/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altLang="ru-RU" sz="2199" dirty="0">
                <a:hlinkClick r:id="rId2"/>
              </a:rPr>
              <a:t>https://rutube.ru/video/dd2e0bd7d8f3132916ef0ae12d89e52a/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70548"/>
            <a:ext cx="4876800" cy="3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Понятия «школьная неуспеваемость» и «школьная неуспешность»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9416" y="1844824"/>
            <a:ext cx="10657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/>
              <a:t>Неуспеваемость </a:t>
            </a:r>
            <a:r>
              <a:rPr lang="ru-RU" sz="2400" dirty="0"/>
              <a:t>– это ситуативное или устойчивое отставание школьника в освоении учебного материала по одному или нескольким предметам программы.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b="1" i="1" dirty="0"/>
              <a:t>Неуспешность</a:t>
            </a:r>
            <a:r>
              <a:rPr lang="ru-RU" sz="2400" dirty="0"/>
              <a:t> - нежелание или неспособность ученика выполнить требования образовательной программы, потеря интереса к школьной жизни и позиции учащегося; педагогическая запущенность, трудновоспитуемость</a:t>
            </a:r>
          </a:p>
        </p:txBody>
      </p:sp>
    </p:spTree>
    <p:extLst>
      <p:ext uri="{BB962C8B-B14F-4D97-AF65-F5344CB8AC3E}">
        <p14:creationId xmlns:p14="http://schemas.microsoft.com/office/powerpoint/2010/main" val="102245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Школьная неуспеваемость = отставание в учебе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916832"/>
            <a:ext cx="10924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/>
              <a:t>Отставание</a:t>
            </a:r>
            <a:r>
              <a:rPr lang="ru-RU" sz="2400" dirty="0"/>
              <a:t> – это невыполнение требований к усвоению учебного материала, которое имеет место на промежуточных отрезках учебного процесса, между временными рамками для определения успеваемости. 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Профилактика и преодоление отставания позволяют предотвратить неуспеваемость. </a:t>
            </a:r>
          </a:p>
        </p:txBody>
      </p:sp>
    </p:spTree>
    <p:extLst>
      <p:ext uri="{BB962C8B-B14F-4D97-AF65-F5344CB8AC3E}">
        <p14:creationId xmlns:p14="http://schemas.microsoft.com/office/powerpoint/2010/main" val="21718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Степень учебной неуспеваемости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916832"/>
            <a:ext cx="10924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А. М. Гельмонт и Н. И. Мурачковский выделяют </a:t>
            </a:r>
            <a:r>
              <a:rPr lang="ru-RU" sz="2400" b="1" i="1" dirty="0"/>
              <a:t>три степени учебной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/>
              <a:t>неуспеваемости</a:t>
            </a:r>
            <a:r>
              <a:rPr lang="ru-RU" sz="2400" dirty="0"/>
              <a:t> в зависимости от количества предметов и устойчивости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отставания: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dirty="0"/>
              <a:t>1) общее и глубокое отставание в течение длительного времени;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2) частичная, но относительно стойкая неуспеваемость;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3) эпизодическая неуспеваемость. </a:t>
            </a:r>
          </a:p>
        </p:txBody>
      </p:sp>
    </p:spTree>
    <p:extLst>
      <p:ext uri="{BB962C8B-B14F-4D97-AF65-F5344CB8AC3E}">
        <p14:creationId xmlns:p14="http://schemas.microsoft.com/office/powerpoint/2010/main" val="151085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F65E-82A8-3340-8204-E0406D0D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230" y="393086"/>
            <a:ext cx="9410700" cy="1081087"/>
          </a:xfrm>
        </p:spPr>
        <p:txBody>
          <a:bodyPr/>
          <a:lstStyle/>
          <a:p>
            <a:pPr algn="just"/>
            <a:r>
              <a:rPr lang="ru-RU" dirty="0"/>
              <a:t>Типология неуспевающих учеников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400" y="1506573"/>
            <a:ext cx="10924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1 группа</a:t>
            </a:r>
            <a:r>
              <a:rPr lang="ru-RU" sz="2400" dirty="0"/>
              <a:t>. Низкое качество мыслительной деятельности сочетается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с положительным отношением к учению.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b="1" dirty="0"/>
              <a:t>2 группа</a:t>
            </a:r>
            <a:r>
              <a:rPr lang="ru-RU" sz="2400" dirty="0"/>
              <a:t>. Высокое качество мыслительной деятельности в паре с отрицательным отношением к учению.</a:t>
            </a:r>
          </a:p>
          <a:p>
            <a:pPr algn="just">
              <a:lnSpc>
                <a:spcPct val="150000"/>
              </a:lnSpc>
            </a:pPr>
            <a:endParaRPr lang="ru-RU" sz="2400" dirty="0"/>
          </a:p>
          <a:p>
            <a:pPr algn="just">
              <a:lnSpc>
                <a:spcPct val="150000"/>
              </a:lnSpc>
            </a:pPr>
            <a:r>
              <a:rPr lang="ru-RU" sz="2400" b="1" dirty="0"/>
              <a:t>3 группа</a:t>
            </a:r>
            <a:r>
              <a:rPr lang="ru-RU" sz="2400" dirty="0"/>
              <a:t>. Низкое качество мыслительной деятельности сочетается</a:t>
            </a:r>
          </a:p>
          <a:p>
            <a:pPr algn="just">
              <a:lnSpc>
                <a:spcPct val="150000"/>
              </a:lnSpc>
            </a:pPr>
            <a:r>
              <a:rPr lang="ru-RU" sz="2400" dirty="0"/>
              <a:t>с отрицательным отношением к учению.</a:t>
            </a:r>
          </a:p>
        </p:txBody>
      </p:sp>
    </p:spTree>
    <p:extLst>
      <p:ext uri="{BB962C8B-B14F-4D97-AF65-F5344CB8AC3E}">
        <p14:creationId xmlns:p14="http://schemas.microsoft.com/office/powerpoint/2010/main" val="95261916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23449</TotalTime>
  <Words>1001</Words>
  <Application>Microsoft Office PowerPoint</Application>
  <PresentationFormat>Широкоэкранный</PresentationFormat>
  <Paragraphs>135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Wingdings</vt:lpstr>
      <vt:lpstr>Times New Roman</vt:lpstr>
      <vt:lpstr>Futura PT Demi</vt:lpstr>
      <vt:lpstr>Calibri</vt:lpstr>
      <vt:lpstr>Arial</vt:lpstr>
      <vt:lpstr>Специальное оформление</vt:lpstr>
      <vt:lpstr>Презентация PowerPoint</vt:lpstr>
      <vt:lpstr>Разработка верифицированного контента и программ для школьного образования  с 1996 г.</vt:lpstr>
      <vt:lpstr>Цифровая библиотека системы «1С:Образования»</vt:lpstr>
      <vt:lpstr>Типы электронных ресурсов в составе цифровой библиотеки «1С:Образование»</vt:lpstr>
      <vt:lpstr>Какие учебные материалы можно создавать в системе «1С:Образование»?</vt:lpstr>
      <vt:lpstr>Понятия «школьная неуспеваемость» и «школьная неуспешность»</vt:lpstr>
      <vt:lpstr>Школьная неуспеваемость = отставание в учебе</vt:lpstr>
      <vt:lpstr>Степень учебной неуспеваемости</vt:lpstr>
      <vt:lpstr>Типология неуспевающих учеников</vt:lpstr>
      <vt:lpstr>Основные направления и виды деятельности по преодолению школьной неуспеваемости</vt:lpstr>
      <vt:lpstr>Педагогические технологии устранения неуспешности обучения</vt:lpstr>
      <vt:lpstr>Особенности работы с неуспевающими учащимися с помощью системы «1С:Образование» </vt:lpstr>
      <vt:lpstr>Особенности работы с неуспевающими учащимися с помощью системы «1С:Образование» </vt:lpstr>
      <vt:lpstr>Возможности системы «1С:Образование» для работы с неуспевающими детьми (в т.ч. в дистанционном формате)</vt:lpstr>
      <vt:lpstr>Новая механика получения сертификатов образовательных проектов фирмы «1С»</vt:lpstr>
      <vt:lpstr>Спасибо за внимание!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Monster Vision MAX</cp:lastModifiedBy>
  <cp:revision>592</cp:revision>
  <dcterms:created xsi:type="dcterms:W3CDTF">2015-09-09T08:16:26Z</dcterms:created>
  <dcterms:modified xsi:type="dcterms:W3CDTF">2024-11-27T11:54:08Z</dcterms:modified>
</cp:coreProperties>
</file>